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sldIdLst>
    <p:sldId id="256" r:id="rId2"/>
    <p:sldId id="258" r:id="rId3"/>
    <p:sldId id="260" r:id="rId4"/>
    <p:sldId id="264" r:id="rId5"/>
    <p:sldId id="265" r:id="rId6"/>
    <p:sldId id="266" r:id="rId7"/>
    <p:sldId id="267" r:id="rId8"/>
    <p:sldId id="268" r:id="rId9"/>
    <p:sldId id="269" r:id="rId10"/>
    <p:sldId id="257" r:id="rId11"/>
    <p:sldId id="259" r:id="rId12"/>
    <p:sldId id="270" r:id="rId13"/>
    <p:sldId id="271"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E186F10-96CE-4DD1-A489-4D63D06BF418}" type="datetimeFigureOut">
              <a:rPr lang="en-US" smtClean="0"/>
              <a:t>25-Feb-20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708A941-86D0-4B41-8DF5-1F7429A86DB7}" type="slidenum">
              <a:rPr lang="en-US" smtClean="0"/>
              <a:t>‹Nº›</a:t>
            </a:fld>
            <a:endParaRPr lang="en-US"/>
          </a:p>
        </p:txBody>
      </p:sp>
    </p:spTree>
    <p:extLst>
      <p:ext uri="{BB962C8B-B14F-4D97-AF65-F5344CB8AC3E}">
        <p14:creationId xmlns:p14="http://schemas.microsoft.com/office/powerpoint/2010/main" val="337592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E186F10-96CE-4DD1-A489-4D63D06BF418}" type="datetimeFigureOut">
              <a:rPr lang="en-US" smtClean="0"/>
              <a:t>25-Feb-20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344038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E186F10-96CE-4DD1-A489-4D63D06BF418}" type="datetimeFigureOut">
              <a:rPr lang="en-US" smtClean="0"/>
              <a:t>25-Feb-20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286862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E186F10-96CE-4DD1-A489-4D63D06BF418}" type="datetimeFigureOut">
              <a:rPr lang="en-US" smtClean="0"/>
              <a:t>25-Feb-20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277071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FE186F10-96CE-4DD1-A489-4D63D06BF418}" type="datetimeFigureOut">
              <a:rPr lang="en-US" smtClean="0"/>
              <a:t>25-Feb-20</a:t>
            </a:fld>
            <a:endParaRPr lang="en-U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708A941-86D0-4B41-8DF5-1F7429A86DB7}" type="slidenum">
              <a:rPr lang="en-US" smtClean="0"/>
              <a:t>‹Nº›</a:t>
            </a:fld>
            <a:endParaRPr lang="en-US"/>
          </a:p>
        </p:txBody>
      </p:sp>
    </p:spTree>
    <p:extLst>
      <p:ext uri="{BB962C8B-B14F-4D97-AF65-F5344CB8AC3E}">
        <p14:creationId xmlns:p14="http://schemas.microsoft.com/office/powerpoint/2010/main" val="301713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E186F10-96CE-4DD1-A489-4D63D06BF418}" type="datetimeFigureOut">
              <a:rPr lang="en-US" smtClean="0"/>
              <a:t>25-Feb-20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33890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E186F10-96CE-4DD1-A489-4D63D06BF418}" type="datetimeFigureOut">
              <a:rPr lang="en-US" smtClean="0"/>
              <a:t>25-Feb-20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348086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E186F10-96CE-4DD1-A489-4D63D06BF418}" type="datetimeFigureOut">
              <a:rPr lang="en-US" smtClean="0"/>
              <a:t>25-Feb-20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647225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86F10-96CE-4DD1-A489-4D63D06BF418}" type="datetimeFigureOut">
              <a:rPr lang="en-US" smtClean="0"/>
              <a:t>25-Feb-20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40739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E186F10-96CE-4DD1-A489-4D63D06BF418}" type="datetimeFigureOut">
              <a:rPr lang="en-US" smtClean="0"/>
              <a:t>25-Feb-20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18317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FE186F10-96CE-4DD1-A489-4D63D06BF418}" type="datetimeFigureOut">
              <a:rPr lang="en-US" smtClean="0"/>
              <a:t>25-Feb-20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708A941-86D0-4B41-8DF5-1F7429A86DB7}" type="slidenum">
              <a:rPr lang="en-US" smtClean="0"/>
              <a:t>‹Nº›</a:t>
            </a:fld>
            <a:endParaRPr lang="en-US"/>
          </a:p>
        </p:txBody>
      </p:sp>
    </p:spTree>
    <p:extLst>
      <p:ext uri="{BB962C8B-B14F-4D97-AF65-F5344CB8AC3E}">
        <p14:creationId xmlns:p14="http://schemas.microsoft.com/office/powerpoint/2010/main" val="3334474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FE186F10-96CE-4DD1-A489-4D63D06BF418}" type="datetimeFigureOut">
              <a:rPr lang="en-US" smtClean="0"/>
              <a:t>25-Feb-20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708A941-86D0-4B41-8DF5-1F7429A86DB7}" type="slidenum">
              <a:rPr lang="en-US" smtClean="0"/>
              <a:t>‹Nº›</a:t>
            </a:fld>
            <a:endParaRPr lang="en-US"/>
          </a:p>
        </p:txBody>
      </p:sp>
    </p:spTree>
    <p:extLst>
      <p:ext uri="{BB962C8B-B14F-4D97-AF65-F5344CB8AC3E}">
        <p14:creationId xmlns:p14="http://schemas.microsoft.com/office/powerpoint/2010/main" val="179482429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Organizadores de la información</a:t>
            </a:r>
            <a:endParaRPr lang="en-US" dirty="0"/>
          </a:p>
        </p:txBody>
      </p:sp>
      <p:sp>
        <p:nvSpPr>
          <p:cNvPr id="3" name="Subtítulo 2"/>
          <p:cNvSpPr>
            <a:spLocks noGrp="1"/>
          </p:cNvSpPr>
          <p:nvPr>
            <p:ph type="subTitle" idx="1"/>
          </p:nvPr>
        </p:nvSpPr>
        <p:spPr/>
        <p:txBody>
          <a:bodyPr>
            <a:normAutofit/>
          </a:bodyPr>
          <a:lstStyle/>
          <a:p>
            <a:r>
              <a:rPr lang="es-MX" dirty="0" smtClean="0"/>
              <a:t>Expresión Oral y Escrita I</a:t>
            </a:r>
          </a:p>
          <a:p>
            <a:r>
              <a:rPr lang="es-MX" dirty="0" smtClean="0"/>
              <a:t>Unidad 2</a:t>
            </a:r>
            <a:endParaRPr lang="en-US" dirty="0"/>
          </a:p>
        </p:txBody>
      </p:sp>
    </p:spTree>
    <p:extLst>
      <p:ext uri="{BB962C8B-B14F-4D97-AF65-F5344CB8AC3E}">
        <p14:creationId xmlns:p14="http://schemas.microsoft.com/office/powerpoint/2010/main" val="2180361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Cuadro comparativo</a:t>
            </a:r>
            <a:endParaRPr lang="en-US" dirty="0"/>
          </a:p>
        </p:txBody>
      </p:sp>
      <p:sp>
        <p:nvSpPr>
          <p:cNvPr id="3" name="Marcador de contenido 2"/>
          <p:cNvSpPr>
            <a:spLocks noGrp="1"/>
          </p:cNvSpPr>
          <p:nvPr>
            <p:ph sz="half" idx="1"/>
          </p:nvPr>
        </p:nvSpPr>
        <p:spPr>
          <a:xfrm>
            <a:off x="300252" y="1842448"/>
            <a:ext cx="4462818" cy="4653886"/>
          </a:xfrm>
        </p:spPr>
        <p:txBody>
          <a:bodyPr>
            <a:normAutofit/>
          </a:bodyPr>
          <a:lstStyle/>
          <a:p>
            <a:pPr algn="just"/>
            <a:r>
              <a:rPr lang="es-MX" dirty="0" smtClean="0"/>
              <a:t>Permite identificar semejanzas y diferencias de dos o más objetos o eventos.</a:t>
            </a:r>
          </a:p>
          <a:p>
            <a:pPr algn="just"/>
            <a:r>
              <a:rPr lang="es-ES" dirty="0"/>
              <a:t>Los cuadros comparativos se utilizan para organizar la información, facilitando la identificación de características semejantes y diferentes en los conceptos. Por eso resultan útiles para la adquisición de conocimientos y para la memorización de contenidos.</a:t>
            </a:r>
            <a:endParaRPr lang="en-US" dirty="0"/>
          </a:p>
        </p:txBody>
      </p:sp>
      <p:pic>
        <p:nvPicPr>
          <p:cNvPr id="5" name="Marcador de contenido 4"/>
          <p:cNvPicPr>
            <a:picLocks noGrp="1" noChangeAspect="1"/>
          </p:cNvPicPr>
          <p:nvPr>
            <p:ph sz="half" idx="2"/>
          </p:nvPr>
        </p:nvPicPr>
        <p:blipFill rotWithShape="1">
          <a:blip r:embed="rId2"/>
          <a:srcRect l="5347" t="4263" r="5372" b="12190"/>
          <a:stretch/>
        </p:blipFill>
        <p:spPr>
          <a:xfrm>
            <a:off x="5104260" y="1869741"/>
            <a:ext cx="6646466" cy="4810425"/>
          </a:xfrm>
          <a:prstGeom prst="rect">
            <a:avLst/>
          </a:prstGeom>
        </p:spPr>
      </p:pic>
    </p:spTree>
    <p:extLst>
      <p:ext uri="{BB962C8B-B14F-4D97-AF65-F5344CB8AC3E}">
        <p14:creationId xmlns:p14="http://schemas.microsoft.com/office/powerpoint/2010/main" val="3835018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Diagrama de flujo</a:t>
            </a:r>
            <a:endParaRPr lang="en-US" dirty="0"/>
          </a:p>
        </p:txBody>
      </p:sp>
      <p:sp>
        <p:nvSpPr>
          <p:cNvPr id="7" name="Marcador de contenido 6"/>
          <p:cNvSpPr>
            <a:spLocks noGrp="1"/>
          </p:cNvSpPr>
          <p:nvPr>
            <p:ph sz="half" idx="1"/>
          </p:nvPr>
        </p:nvSpPr>
        <p:spPr>
          <a:xfrm>
            <a:off x="482993" y="1883391"/>
            <a:ext cx="4539383" cy="4558351"/>
          </a:xfrm>
        </p:spPr>
        <p:txBody>
          <a:bodyPr/>
          <a:lstStyle/>
          <a:p>
            <a:r>
              <a:rPr lang="es-MX" dirty="0" smtClean="0"/>
              <a:t>Es una representación gráfica de un proceso.</a:t>
            </a:r>
          </a:p>
          <a:p>
            <a:r>
              <a:rPr lang="es-MX" dirty="0" smtClean="0"/>
              <a:t>Cada paso del proceso es representado por un símbolo diferente que contiene una breve descripción de la etapa del proceso. </a:t>
            </a:r>
          </a:p>
          <a:p>
            <a:r>
              <a:rPr lang="es-MX" dirty="0" smtClean="0"/>
              <a:t>Cada símbolo del flujo del proceso está unido mediante flechas que indican la dirección del flujo del proceso. </a:t>
            </a:r>
            <a:endParaRPr lang="en-US" dirty="0"/>
          </a:p>
        </p:txBody>
      </p:sp>
      <p:pic>
        <p:nvPicPr>
          <p:cNvPr id="9" name="Marcador de contenido 8"/>
          <p:cNvPicPr>
            <a:picLocks noGrp="1" noChangeAspect="1"/>
          </p:cNvPicPr>
          <p:nvPr>
            <p:ph sz="half" idx="2"/>
          </p:nvPr>
        </p:nvPicPr>
        <p:blipFill>
          <a:blip r:embed="rId2"/>
          <a:stretch>
            <a:fillRect/>
          </a:stretch>
        </p:blipFill>
        <p:spPr>
          <a:xfrm>
            <a:off x="5609231" y="2013043"/>
            <a:ext cx="6045156" cy="4299045"/>
          </a:xfrm>
          <a:prstGeom prst="rect">
            <a:avLst/>
          </a:prstGeom>
        </p:spPr>
      </p:pic>
    </p:spTree>
    <p:extLst>
      <p:ext uri="{BB962C8B-B14F-4D97-AF65-F5344CB8AC3E}">
        <p14:creationId xmlns:p14="http://schemas.microsoft.com/office/powerpoint/2010/main" val="71202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14552" t="18293" r="61381" b="24167"/>
          <a:stretch/>
        </p:blipFill>
        <p:spPr>
          <a:xfrm>
            <a:off x="3603010" y="514869"/>
            <a:ext cx="4378807" cy="5885930"/>
          </a:xfrm>
          <a:prstGeom prst="rect">
            <a:avLst/>
          </a:prstGeom>
        </p:spPr>
      </p:pic>
    </p:spTree>
    <p:extLst>
      <p:ext uri="{BB962C8B-B14F-4D97-AF65-F5344CB8AC3E}">
        <p14:creationId xmlns:p14="http://schemas.microsoft.com/office/powerpoint/2010/main" val="410128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Árbol de decisiones </a:t>
            </a:r>
            <a:endParaRPr lang="en-US" dirty="0"/>
          </a:p>
        </p:txBody>
      </p:sp>
      <p:sp>
        <p:nvSpPr>
          <p:cNvPr id="3" name="Marcador de contenido 2"/>
          <p:cNvSpPr>
            <a:spLocks noGrp="1"/>
          </p:cNvSpPr>
          <p:nvPr>
            <p:ph idx="1"/>
          </p:nvPr>
        </p:nvSpPr>
        <p:spPr>
          <a:xfrm>
            <a:off x="423081" y="1746913"/>
            <a:ext cx="11300346" cy="4694829"/>
          </a:xfrm>
        </p:spPr>
        <p:txBody>
          <a:bodyPr>
            <a:normAutofit fontScale="92500" lnSpcReduction="10000"/>
          </a:bodyPr>
          <a:lstStyle/>
          <a:p>
            <a:r>
              <a:rPr lang="es-ES" dirty="0"/>
              <a:t>Los árboles de decisión son muy utilizados a la hora de analizar la toma de decisiones de individuos, son muy diversas las materias donde son utilizados, desde la economía hasta la informática se sirven de su uso. Estos árboles son muy útiles para visualizar las diversas opciones que se tienen y como llegar a </a:t>
            </a:r>
            <a:r>
              <a:rPr lang="es-ES" dirty="0" smtClean="0"/>
              <a:t>ellas.</a:t>
            </a:r>
          </a:p>
          <a:p>
            <a:pPr marL="0" indent="0">
              <a:buNone/>
            </a:pPr>
            <a:r>
              <a:rPr lang="es-ES" b="1" dirty="0" smtClean="0"/>
              <a:t>Elementos</a:t>
            </a:r>
            <a:endParaRPr lang="es-ES" dirty="0" smtClean="0"/>
          </a:p>
          <a:p>
            <a:pPr marL="0" indent="0">
              <a:buNone/>
            </a:pPr>
            <a:r>
              <a:rPr lang="es-ES" dirty="0" smtClean="0"/>
              <a:t>Los </a:t>
            </a:r>
            <a:r>
              <a:rPr lang="es-ES" dirty="0"/>
              <a:t>árboles de decisión están formados por </a:t>
            </a:r>
            <a:r>
              <a:rPr lang="es-ES" u="sng" dirty="0"/>
              <a:t>nodos</a:t>
            </a:r>
            <a:r>
              <a:rPr lang="es-ES" dirty="0"/>
              <a:t>, </a:t>
            </a:r>
            <a:r>
              <a:rPr lang="es-ES" u="sng" dirty="0"/>
              <a:t>vectores</a:t>
            </a:r>
            <a:r>
              <a:rPr lang="es-ES" dirty="0"/>
              <a:t> de números, </a:t>
            </a:r>
            <a:r>
              <a:rPr lang="es-ES" u="sng" dirty="0"/>
              <a:t>flechas</a:t>
            </a:r>
            <a:r>
              <a:rPr lang="es-ES" dirty="0"/>
              <a:t> y </a:t>
            </a:r>
            <a:r>
              <a:rPr lang="es-ES" u="sng" dirty="0"/>
              <a:t>etiquetas</a:t>
            </a:r>
            <a:r>
              <a:rPr lang="es-ES" dirty="0"/>
              <a:t>.</a:t>
            </a:r>
          </a:p>
          <a:p>
            <a:r>
              <a:rPr lang="es-ES" dirty="0" smtClean="0"/>
              <a:t>Cada </a:t>
            </a:r>
            <a:r>
              <a:rPr lang="es-ES" dirty="0"/>
              <a:t>nodo se puede definir como el momento en el que se ha de tomar una decisión de entre varias posibles, lo que va haciendo que a medida que aumenta el número de nodos aumente el número de posibles finales a los que puede llegar el individuo. Esto hace que un árbol con muchos nodos sea complicado de dibujar a mano y de analizar debido a la existencia de numerosos caminos que se pueden seguir.</a:t>
            </a:r>
          </a:p>
          <a:p>
            <a:r>
              <a:rPr lang="es-ES" dirty="0"/>
              <a:t>Los vectores de números serían la solución final a la que se llega en función de las diversas posibilidades que se tienen, dan las utilidades en esa solución.</a:t>
            </a:r>
          </a:p>
          <a:p>
            <a:r>
              <a:rPr lang="es-ES" dirty="0"/>
              <a:t>Las flechas son las uniones entre un nodo y otro y representan cada acción distinta.</a:t>
            </a:r>
          </a:p>
          <a:p>
            <a:r>
              <a:rPr lang="es-ES" dirty="0"/>
              <a:t>Las etiquetas se encuentran en cada nodo y cada flecha y dan nombre a cada acción.</a:t>
            </a:r>
            <a:endParaRPr lang="en-US" dirty="0"/>
          </a:p>
        </p:txBody>
      </p:sp>
    </p:spTree>
    <p:extLst>
      <p:ext uri="{BB962C8B-B14F-4D97-AF65-F5344CB8AC3E}">
        <p14:creationId xmlns:p14="http://schemas.microsoft.com/office/powerpoint/2010/main" val="399058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20" y="191068"/>
            <a:ext cx="7805965" cy="315263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717" y="2879678"/>
            <a:ext cx="5119163" cy="3978322"/>
          </a:xfrm>
          <a:prstGeom prst="rect">
            <a:avLst/>
          </a:prstGeom>
        </p:spPr>
      </p:pic>
    </p:spTree>
    <p:extLst>
      <p:ext uri="{BB962C8B-B14F-4D97-AF65-F5344CB8AC3E}">
        <p14:creationId xmlns:p14="http://schemas.microsoft.com/office/powerpoint/2010/main" val="2184782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Diagrama de causa y efecto</a:t>
            </a:r>
            <a:endParaRPr lang="en-US" dirty="0"/>
          </a:p>
        </p:txBody>
      </p:sp>
      <p:sp>
        <p:nvSpPr>
          <p:cNvPr id="3" name="Marcador de contenido 2"/>
          <p:cNvSpPr>
            <a:spLocks noGrp="1"/>
          </p:cNvSpPr>
          <p:nvPr>
            <p:ph idx="1"/>
          </p:nvPr>
        </p:nvSpPr>
        <p:spPr/>
        <p:txBody>
          <a:bodyPr/>
          <a:lstStyle/>
          <a:p>
            <a:r>
              <a:rPr lang="es-MX" dirty="0" smtClean="0"/>
              <a:t>Es una herramienta que representa la relación entre un efecto (problema) y todas las posibles causas que lo ocasionan. Es denominado Diagrama Ishikawa o Diagrama de Espina de Pescado por ser parecido al esqueleto de un pescado. </a:t>
            </a:r>
            <a:endParaRPr lang="en-US" dirty="0" smtClean="0"/>
          </a:p>
          <a:p>
            <a:r>
              <a:rPr lang="es-MX" dirty="0" smtClean="0"/>
              <a:t>Clasifica las diversas causas de un problema que se piensa que afectan los resultados del trabajo, señalando con flechas la relación causa-efecto entre ellas. </a:t>
            </a:r>
          </a:p>
        </p:txBody>
      </p:sp>
    </p:spTree>
    <p:extLst>
      <p:ext uri="{BB962C8B-B14F-4D97-AF65-F5344CB8AC3E}">
        <p14:creationId xmlns:p14="http://schemas.microsoft.com/office/powerpoint/2010/main" val="165358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¿Cómo se construye?</a:t>
            </a:r>
            <a:endParaRPr lang="en-US" dirty="0"/>
          </a:p>
        </p:txBody>
      </p:sp>
      <p:sp>
        <p:nvSpPr>
          <p:cNvPr id="5" name="Marcador de contenido 4"/>
          <p:cNvSpPr>
            <a:spLocks noGrp="1"/>
          </p:cNvSpPr>
          <p:nvPr>
            <p:ph sz="half" idx="1"/>
          </p:nvPr>
        </p:nvSpPr>
        <p:spPr>
          <a:xfrm>
            <a:off x="346514" y="1787857"/>
            <a:ext cx="4280077" cy="4804012"/>
          </a:xfrm>
        </p:spPr>
        <p:txBody>
          <a:bodyPr/>
          <a:lstStyle/>
          <a:p>
            <a:r>
              <a:rPr lang="es-MX" dirty="0" smtClean="0"/>
              <a:t>En la cabeza del pescado colocaremos el área o el proceso para el que vayamos a identificar los riesgos.</a:t>
            </a:r>
          </a:p>
          <a:p>
            <a:r>
              <a:rPr lang="es-MX" dirty="0" smtClean="0"/>
              <a:t>En las espinas principales ubicaremos diferentes categorías de riesgos (agrupando por afinidad).</a:t>
            </a:r>
          </a:p>
          <a:p>
            <a:r>
              <a:rPr lang="es-MX" dirty="0" smtClean="0"/>
              <a:t>En las espinas menores que parten de cada “espina-categoría” pondremos los riesgos concretos o riesgos individuales que vayamos identificando. </a:t>
            </a:r>
            <a:endParaRPr lang="en-US" dirty="0"/>
          </a:p>
        </p:txBody>
      </p:sp>
      <p:pic>
        <p:nvPicPr>
          <p:cNvPr id="7" name="Marcador de contenido 6"/>
          <p:cNvPicPr>
            <a:picLocks noGrp="1" noChangeAspect="1"/>
          </p:cNvPicPr>
          <p:nvPr>
            <p:ph sz="half" idx="2"/>
          </p:nvPr>
        </p:nvPicPr>
        <p:blipFill>
          <a:blip r:embed="rId2"/>
          <a:stretch>
            <a:fillRect/>
          </a:stretch>
        </p:blipFill>
        <p:spPr>
          <a:xfrm>
            <a:off x="4442896" y="1787856"/>
            <a:ext cx="7465119" cy="4599295"/>
          </a:xfrm>
          <a:prstGeom prst="rect">
            <a:avLst/>
          </a:prstGeom>
        </p:spPr>
      </p:pic>
    </p:spTree>
    <p:extLst>
      <p:ext uri="{BB962C8B-B14F-4D97-AF65-F5344CB8AC3E}">
        <p14:creationId xmlns:p14="http://schemas.microsoft.com/office/powerpoint/2010/main" val="349142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Infografía</a:t>
            </a:r>
            <a:endParaRPr lang="en-US" dirty="0"/>
          </a:p>
        </p:txBody>
      </p:sp>
      <p:sp>
        <p:nvSpPr>
          <p:cNvPr id="3" name="Marcador de contenido 2"/>
          <p:cNvSpPr>
            <a:spLocks noGrp="1"/>
          </p:cNvSpPr>
          <p:nvPr>
            <p:ph idx="1"/>
          </p:nvPr>
        </p:nvSpPr>
        <p:spPr/>
        <p:txBody>
          <a:bodyPr>
            <a:normAutofit/>
          </a:bodyPr>
          <a:lstStyle/>
          <a:p>
            <a:pPr algn="just"/>
            <a:r>
              <a:rPr lang="es-ES" sz="2800" dirty="0"/>
              <a:t>La infografía es una pieza visual que </a:t>
            </a:r>
            <a:r>
              <a:rPr lang="es-ES" sz="2800" dirty="0" smtClean="0"/>
              <a:t>explica </a:t>
            </a:r>
            <a:r>
              <a:rPr lang="es-ES" sz="2800" dirty="0"/>
              <a:t>o resume figurativamente cierta información. </a:t>
            </a:r>
            <a:endParaRPr lang="es-ES" sz="2800" dirty="0" smtClean="0"/>
          </a:p>
          <a:p>
            <a:pPr algn="just"/>
            <a:r>
              <a:rPr lang="es-ES" sz="2800" dirty="0" smtClean="0"/>
              <a:t>Combina imágenes explicativas </a:t>
            </a:r>
            <a:r>
              <a:rPr lang="es-ES" sz="2800" dirty="0"/>
              <a:t>con textos que comunican información visual para facilitar la transmisión. </a:t>
            </a:r>
            <a:endParaRPr lang="es-ES" sz="2800" dirty="0" smtClean="0"/>
          </a:p>
          <a:p>
            <a:pPr algn="just"/>
            <a:r>
              <a:rPr lang="es-ES" sz="2800" dirty="0" smtClean="0"/>
              <a:t>Es </a:t>
            </a:r>
            <a:r>
              <a:rPr lang="es-ES" sz="2800" dirty="0"/>
              <a:t>un medio o herramienta de comunicación basado en la imagen para una mejor compresión de cualquier información. </a:t>
            </a:r>
            <a:endParaRPr lang="es-ES" sz="2800" dirty="0" smtClean="0"/>
          </a:p>
          <a:p>
            <a:pPr algn="just"/>
            <a:r>
              <a:rPr lang="es-ES" sz="2800" dirty="0" smtClean="0"/>
              <a:t>Se divide en </a:t>
            </a:r>
            <a:r>
              <a:rPr lang="es-ES" sz="2800" smtClean="0"/>
              <a:t>6 tipos:</a:t>
            </a:r>
            <a:endParaRPr lang="es-ES" sz="2800" dirty="0" smtClean="0"/>
          </a:p>
        </p:txBody>
      </p:sp>
    </p:spTree>
    <p:extLst>
      <p:ext uri="{BB962C8B-B14F-4D97-AF65-F5344CB8AC3E}">
        <p14:creationId xmlns:p14="http://schemas.microsoft.com/office/powerpoint/2010/main" val="29763496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469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Secuencial</a:t>
            </a:r>
            <a:endParaRPr lang="en-US" dirty="0"/>
          </a:p>
        </p:txBody>
      </p:sp>
      <p:pic>
        <p:nvPicPr>
          <p:cNvPr id="5" name="Marcador de contenido 4"/>
          <p:cNvPicPr>
            <a:picLocks noGrp="1" noChangeAspect="1"/>
          </p:cNvPicPr>
          <p:nvPr>
            <p:ph idx="1"/>
          </p:nvPr>
        </p:nvPicPr>
        <p:blipFill>
          <a:blip r:embed="rId2"/>
          <a:stretch>
            <a:fillRect/>
          </a:stretch>
        </p:blipFill>
        <p:spPr>
          <a:xfrm>
            <a:off x="801528" y="327546"/>
            <a:ext cx="6827348" cy="6168788"/>
          </a:xfrm>
          <a:prstGeom prst="rect">
            <a:avLst/>
          </a:prstGeom>
        </p:spPr>
      </p:pic>
      <p:sp>
        <p:nvSpPr>
          <p:cNvPr id="4" name="Marcador de texto 3"/>
          <p:cNvSpPr>
            <a:spLocks noGrp="1"/>
          </p:cNvSpPr>
          <p:nvPr>
            <p:ph type="body" sz="half" idx="2"/>
          </p:nvPr>
        </p:nvSpPr>
        <p:spPr/>
        <p:txBody>
          <a:bodyPr>
            <a:normAutofit/>
          </a:bodyPr>
          <a:lstStyle/>
          <a:p>
            <a:r>
              <a:rPr lang="es-ES" sz="2000" dirty="0"/>
              <a:t>Que representa una historia paso a paso.</a:t>
            </a:r>
          </a:p>
          <a:p>
            <a:endParaRPr lang="en-US" sz="2000" dirty="0"/>
          </a:p>
        </p:txBody>
      </p:sp>
    </p:spTree>
    <p:extLst>
      <p:ext uri="{BB962C8B-B14F-4D97-AF65-F5344CB8AC3E}">
        <p14:creationId xmlns:p14="http://schemas.microsoft.com/office/powerpoint/2010/main" val="3745069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 proceso</a:t>
            </a:r>
            <a:endParaRPr lang="en-US" dirty="0"/>
          </a:p>
        </p:txBody>
      </p:sp>
      <p:pic>
        <p:nvPicPr>
          <p:cNvPr id="5" name="Marcador de contenido 4"/>
          <p:cNvPicPr>
            <a:picLocks noGrp="1" noChangeAspect="1"/>
          </p:cNvPicPr>
          <p:nvPr>
            <p:ph idx="1"/>
          </p:nvPr>
        </p:nvPicPr>
        <p:blipFill>
          <a:blip r:embed="rId2"/>
          <a:stretch>
            <a:fillRect/>
          </a:stretch>
        </p:blipFill>
        <p:spPr>
          <a:xfrm>
            <a:off x="555523" y="557780"/>
            <a:ext cx="7219803" cy="5720186"/>
          </a:xfrm>
          <a:prstGeom prst="rect">
            <a:avLst/>
          </a:prstGeom>
        </p:spPr>
      </p:pic>
      <p:sp>
        <p:nvSpPr>
          <p:cNvPr id="4" name="Marcador de texto 3"/>
          <p:cNvSpPr>
            <a:spLocks noGrp="1"/>
          </p:cNvSpPr>
          <p:nvPr>
            <p:ph type="body" sz="half" idx="2"/>
          </p:nvPr>
        </p:nvSpPr>
        <p:spPr/>
        <p:txBody>
          <a:bodyPr>
            <a:normAutofit/>
          </a:bodyPr>
          <a:lstStyle/>
          <a:p>
            <a:r>
              <a:rPr lang="es-ES" sz="2000" dirty="0"/>
              <a:t>Donde se visualizan diversos pasos para la elaboración de algún producto</a:t>
            </a:r>
            <a:r>
              <a:rPr lang="es-ES" sz="2000" dirty="0" smtClean="0"/>
              <a:t>.</a:t>
            </a:r>
            <a:endParaRPr lang="es-ES" sz="2000" dirty="0"/>
          </a:p>
        </p:txBody>
      </p:sp>
    </p:spTree>
    <p:extLst>
      <p:ext uri="{BB962C8B-B14F-4D97-AF65-F5344CB8AC3E}">
        <p14:creationId xmlns:p14="http://schemas.microsoft.com/office/powerpoint/2010/main" val="176068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Geográfica</a:t>
            </a:r>
            <a:endParaRPr lang="en-US" dirty="0"/>
          </a:p>
        </p:txBody>
      </p:sp>
      <p:sp>
        <p:nvSpPr>
          <p:cNvPr id="4" name="Marcador de texto 3"/>
          <p:cNvSpPr>
            <a:spLocks noGrp="1"/>
          </p:cNvSpPr>
          <p:nvPr>
            <p:ph type="body" sz="half" idx="2"/>
          </p:nvPr>
        </p:nvSpPr>
        <p:spPr/>
        <p:txBody>
          <a:bodyPr/>
          <a:lstStyle/>
          <a:p>
            <a:r>
              <a:rPr lang="es-ES" sz="2000" dirty="0"/>
              <a:t>La cual ubica el lugar de un hecho por medio de mapas.</a:t>
            </a:r>
          </a:p>
          <a:p>
            <a:endParaRPr lang="en-US" dirty="0"/>
          </a:p>
        </p:txBody>
      </p:sp>
      <p:pic>
        <p:nvPicPr>
          <p:cNvPr id="5" name="Marcador de contenido 4"/>
          <p:cNvPicPr>
            <a:picLocks noGrp="1" noChangeAspect="1"/>
          </p:cNvPicPr>
          <p:nvPr>
            <p:ph idx="1"/>
          </p:nvPr>
        </p:nvPicPr>
        <p:blipFill>
          <a:blip r:embed="rId2"/>
          <a:stretch>
            <a:fillRect/>
          </a:stretch>
        </p:blipFill>
        <p:spPr>
          <a:xfrm>
            <a:off x="497000" y="1022644"/>
            <a:ext cx="7246883" cy="4692356"/>
          </a:xfrm>
          <a:prstGeom prst="rect">
            <a:avLst/>
          </a:prstGeom>
        </p:spPr>
      </p:pic>
    </p:spTree>
    <p:extLst>
      <p:ext uri="{BB962C8B-B14F-4D97-AF65-F5344CB8AC3E}">
        <p14:creationId xmlns:p14="http://schemas.microsoft.com/office/powerpoint/2010/main" val="3630270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Característica</a:t>
            </a:r>
            <a:endParaRPr lang="en-US" dirty="0"/>
          </a:p>
        </p:txBody>
      </p:sp>
      <p:pic>
        <p:nvPicPr>
          <p:cNvPr id="5" name="Marcador de contenido 4"/>
          <p:cNvPicPr>
            <a:picLocks noGrp="1" noChangeAspect="1"/>
          </p:cNvPicPr>
          <p:nvPr>
            <p:ph idx="1"/>
          </p:nvPr>
        </p:nvPicPr>
        <p:blipFill>
          <a:blip r:embed="rId2"/>
          <a:stretch>
            <a:fillRect/>
          </a:stretch>
        </p:blipFill>
        <p:spPr>
          <a:xfrm>
            <a:off x="916353" y="685800"/>
            <a:ext cx="6555643" cy="5019675"/>
          </a:xfrm>
          <a:prstGeom prst="rect">
            <a:avLst/>
          </a:prstGeom>
        </p:spPr>
      </p:pic>
      <p:sp>
        <p:nvSpPr>
          <p:cNvPr id="4" name="Marcador de texto 3"/>
          <p:cNvSpPr>
            <a:spLocks noGrp="1"/>
          </p:cNvSpPr>
          <p:nvPr>
            <p:ph type="body" sz="half" idx="2"/>
          </p:nvPr>
        </p:nvSpPr>
        <p:spPr/>
        <p:txBody>
          <a:bodyPr/>
          <a:lstStyle/>
          <a:p>
            <a:r>
              <a:rPr lang="es-ES" sz="2000" dirty="0"/>
              <a:t>Basada en descripciones de diferentes aspectos fundamentales de un determinado objeto.</a:t>
            </a:r>
          </a:p>
          <a:p>
            <a:endParaRPr lang="en-US" dirty="0"/>
          </a:p>
        </p:txBody>
      </p:sp>
    </p:spTree>
    <p:extLst>
      <p:ext uri="{BB962C8B-B14F-4D97-AF65-F5344CB8AC3E}">
        <p14:creationId xmlns:p14="http://schemas.microsoft.com/office/powerpoint/2010/main" val="3766752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Estadística</a:t>
            </a:r>
            <a:endParaRPr lang="en-US" dirty="0"/>
          </a:p>
        </p:txBody>
      </p:sp>
      <p:pic>
        <p:nvPicPr>
          <p:cNvPr id="5" name="Marcador de contenido 4"/>
          <p:cNvPicPr>
            <a:picLocks noGrp="1" noChangeAspect="1"/>
          </p:cNvPicPr>
          <p:nvPr>
            <p:ph idx="1"/>
          </p:nvPr>
        </p:nvPicPr>
        <p:blipFill>
          <a:blip r:embed="rId2"/>
          <a:stretch>
            <a:fillRect/>
          </a:stretch>
        </p:blipFill>
        <p:spPr>
          <a:xfrm>
            <a:off x="1225204" y="358252"/>
            <a:ext cx="5762445" cy="6141791"/>
          </a:xfrm>
          <a:prstGeom prst="rect">
            <a:avLst/>
          </a:prstGeom>
        </p:spPr>
      </p:pic>
      <p:sp>
        <p:nvSpPr>
          <p:cNvPr id="4" name="Marcador de texto 3"/>
          <p:cNvSpPr>
            <a:spLocks noGrp="1"/>
          </p:cNvSpPr>
          <p:nvPr>
            <p:ph type="body" sz="half" idx="2"/>
          </p:nvPr>
        </p:nvSpPr>
        <p:spPr/>
        <p:txBody>
          <a:bodyPr/>
          <a:lstStyle/>
          <a:p>
            <a:r>
              <a:rPr lang="es-ES" sz="2000" dirty="0"/>
              <a:t>Donde se presentan tendencias o resultados con gráficos.</a:t>
            </a:r>
          </a:p>
          <a:p>
            <a:endParaRPr lang="en-US" dirty="0"/>
          </a:p>
        </p:txBody>
      </p:sp>
    </p:spTree>
    <p:extLst>
      <p:ext uri="{BB962C8B-B14F-4D97-AF65-F5344CB8AC3E}">
        <p14:creationId xmlns:p14="http://schemas.microsoft.com/office/powerpoint/2010/main" val="3244617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Biográfica</a:t>
            </a:r>
            <a:endParaRPr lang="en-US" dirty="0"/>
          </a:p>
        </p:txBody>
      </p:sp>
      <p:pic>
        <p:nvPicPr>
          <p:cNvPr id="5" name="Marcador de contenido 4"/>
          <p:cNvPicPr>
            <a:picLocks noGrp="1" noChangeAspect="1"/>
          </p:cNvPicPr>
          <p:nvPr>
            <p:ph idx="1"/>
          </p:nvPr>
        </p:nvPicPr>
        <p:blipFill>
          <a:blip r:embed="rId2"/>
          <a:stretch>
            <a:fillRect/>
          </a:stretch>
        </p:blipFill>
        <p:spPr>
          <a:xfrm>
            <a:off x="1336757" y="232013"/>
            <a:ext cx="5569838" cy="6387152"/>
          </a:xfrm>
          <a:prstGeom prst="rect">
            <a:avLst/>
          </a:prstGeom>
        </p:spPr>
      </p:pic>
      <p:sp>
        <p:nvSpPr>
          <p:cNvPr id="4" name="Marcador de texto 3"/>
          <p:cNvSpPr>
            <a:spLocks noGrp="1"/>
          </p:cNvSpPr>
          <p:nvPr>
            <p:ph type="body" sz="half" idx="2"/>
          </p:nvPr>
        </p:nvSpPr>
        <p:spPr/>
        <p:txBody>
          <a:bodyPr/>
          <a:lstStyle/>
          <a:p>
            <a:r>
              <a:rPr lang="es-ES" sz="2000" dirty="0"/>
              <a:t>Donde se explica la vida y obra de algún personaje.</a:t>
            </a:r>
          </a:p>
          <a:p>
            <a:endParaRPr lang="en-US" dirty="0"/>
          </a:p>
        </p:txBody>
      </p:sp>
    </p:spTree>
    <p:extLst>
      <p:ext uri="{BB962C8B-B14F-4D97-AF65-F5344CB8AC3E}">
        <p14:creationId xmlns:p14="http://schemas.microsoft.com/office/powerpoint/2010/main" val="38539044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docProps/app.xml><?xml version="1.0" encoding="utf-8"?>
<Properties xmlns="http://schemas.openxmlformats.org/officeDocument/2006/extended-properties" xmlns:vt="http://schemas.openxmlformats.org/officeDocument/2006/docPropsVTypes">
  <Template>TM03090434[[fn=Madera]]</Template>
  <TotalTime>303</TotalTime>
  <Words>595</Words>
  <Application>Microsoft Office PowerPoint</Application>
  <PresentationFormat>Panorámica</PresentationFormat>
  <Paragraphs>42</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Bookman Old Style</vt:lpstr>
      <vt:lpstr>Century Gothic</vt:lpstr>
      <vt:lpstr>Wingdings</vt:lpstr>
      <vt:lpstr>Tipo de madera</vt:lpstr>
      <vt:lpstr>Organizadores de la información</vt:lpstr>
      <vt:lpstr>Infografía</vt:lpstr>
      <vt:lpstr>Presentación de PowerPoint</vt:lpstr>
      <vt:lpstr>Secuencial</vt:lpstr>
      <vt:lpstr>De proceso</vt:lpstr>
      <vt:lpstr>Geográfica</vt:lpstr>
      <vt:lpstr>Característica</vt:lpstr>
      <vt:lpstr>Estadística</vt:lpstr>
      <vt:lpstr>Biográfica</vt:lpstr>
      <vt:lpstr>Cuadro comparativo</vt:lpstr>
      <vt:lpstr>Diagrama de flujo</vt:lpstr>
      <vt:lpstr>Presentación de PowerPoint</vt:lpstr>
      <vt:lpstr>Árbol de decisiones </vt:lpstr>
      <vt:lpstr>Presentación de PowerPoint</vt:lpstr>
      <vt:lpstr>Diagrama de causa y efecto</vt:lpstr>
      <vt:lpstr>¿Cómo se construye?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Organizadores de la información</dc:title>
  <dc:creator>Invitado</dc:creator>
  <cp:lastModifiedBy>Cinthya Rivera</cp:lastModifiedBy>
  <cp:revision>17</cp:revision>
  <dcterms:created xsi:type="dcterms:W3CDTF">2018-02-14T00:34:18Z</dcterms:created>
  <dcterms:modified xsi:type="dcterms:W3CDTF">2020-02-25T18:47:54Z</dcterms:modified>
</cp:coreProperties>
</file>